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Bold" panose="020B0803030202020304" pitchFamily="34" charset="0"/>
      <p:regular r:id="rId21"/>
      <p:bold r:id="rId22"/>
    </p:embeddedFont>
    <p:embeddedFont>
      <p:font typeface="Clear Sans Regular" panose="020B0503030202020304" pitchFamily="34" charset="0"/>
      <p:regular r:id="rId23"/>
    </p:embeddedFont>
    <p:embeddedFont>
      <p:font typeface="Crimson Pro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88790" autoAdjust="0"/>
  </p:normalViewPr>
  <p:slideViewPr>
    <p:cSldViewPr>
      <p:cViewPr varScale="1">
        <p:scale>
          <a:sx n="52" d="100"/>
          <a:sy n="52" d="100"/>
        </p:scale>
        <p:origin x="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Taking a deep dive into the social factors will help us to understand what is driving obesity rates. This could ultimately impact how policymakers choose to address the issue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For the purpose of this dataset: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Median household income means....</a:t>
            </a:r>
          </a:p>
          <a:p>
            <a:pPr lvl="0"/>
            <a:r>
              <a:rPr lang="en-US" dirty="0"/>
              <a:t>Exercise opportunities means...</a:t>
            </a:r>
          </a:p>
          <a:p>
            <a:pPr lvl="0"/>
            <a:r>
              <a:rPr lang="en-US" dirty="0"/>
              <a:t>Physical inactivity means...</a:t>
            </a:r>
          </a:p>
          <a:p>
            <a:pPr lvl="0"/>
            <a:r>
              <a:rPr lang="en-US" dirty="0"/>
              <a:t>Access to primary care physicians means...</a:t>
            </a:r>
          </a:p>
          <a:p>
            <a:pPr lvl="0"/>
            <a:r>
              <a:rPr lang="en-US" dirty="0"/>
              <a:t>High school unemployment rate means...</a:t>
            </a:r>
          </a:p>
          <a:p>
            <a:pPr lvl="0"/>
            <a:r>
              <a:rPr lang="en-US" dirty="0"/>
              <a:t>Unemployed rate means 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For the purpose of this dataset:</a:t>
            </a:r>
          </a:p>
          <a:p>
            <a:pPr lvl="0"/>
            <a:endParaRPr lang="en-US"/>
          </a:p>
          <a:p>
            <a:pPr lvl="0"/>
            <a:r>
              <a:rPr lang="en-US"/>
              <a:t>Median household income means....</a:t>
            </a:r>
          </a:p>
          <a:p>
            <a:pPr lvl="0"/>
            <a:r>
              <a:rPr lang="en-US"/>
              <a:t>Exercise opportunities means...</a:t>
            </a:r>
          </a:p>
          <a:p>
            <a:pPr lvl="0"/>
            <a:r>
              <a:rPr lang="en-US"/>
              <a:t>Physical inactivity means...</a:t>
            </a:r>
          </a:p>
          <a:p>
            <a:pPr lvl="0"/>
            <a:r>
              <a:rPr lang="en-US"/>
              <a:t>Access to primary care physicians means...</a:t>
            </a:r>
          </a:p>
          <a:p>
            <a:pPr lvl="0"/>
            <a:r>
              <a:rPr lang="en-US"/>
              <a:t>High school unemployment rate means...</a:t>
            </a:r>
          </a:p>
          <a:p>
            <a:pPr lvl="0"/>
            <a:r>
              <a:rPr lang="en-US"/>
              <a:t>Unemployed rate means 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440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For the purpose of this dataset:</a:t>
            </a:r>
          </a:p>
          <a:p>
            <a:pPr lvl="0"/>
            <a:endParaRPr lang="en-US"/>
          </a:p>
          <a:p>
            <a:pPr lvl="0"/>
            <a:r>
              <a:rPr lang="en-US"/>
              <a:t>Median household income means....</a:t>
            </a:r>
          </a:p>
          <a:p>
            <a:pPr lvl="0"/>
            <a:r>
              <a:rPr lang="en-US"/>
              <a:t>Exercise opportunities means...</a:t>
            </a:r>
          </a:p>
          <a:p>
            <a:pPr lvl="0"/>
            <a:r>
              <a:rPr lang="en-US"/>
              <a:t>Physical inactivity means...</a:t>
            </a:r>
          </a:p>
          <a:p>
            <a:pPr lvl="0"/>
            <a:r>
              <a:rPr lang="en-US"/>
              <a:t>Access to primary care physicians means...</a:t>
            </a:r>
          </a:p>
          <a:p>
            <a:pPr lvl="0"/>
            <a:r>
              <a:rPr lang="en-US"/>
              <a:t>High school unemployment rate means...</a:t>
            </a:r>
          </a:p>
          <a:p>
            <a:pPr lvl="0"/>
            <a:r>
              <a:rPr lang="en-US"/>
              <a:t>Unemployed rate means 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886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62" y="8691235"/>
            <a:ext cx="15960762" cy="1595765"/>
          </a:xfrm>
          <a:prstGeom prst="rect">
            <a:avLst/>
          </a:prstGeom>
          <a:solidFill>
            <a:srgbClr val="97D7CE"/>
          </a:solidFill>
        </p:spPr>
      </p:sp>
      <p:grpSp>
        <p:nvGrpSpPr>
          <p:cNvPr id="3" name="Group 3"/>
          <p:cNvGrpSpPr/>
          <p:nvPr/>
        </p:nvGrpSpPr>
        <p:grpSpPr>
          <a:xfrm>
            <a:off x="857250" y="1759270"/>
            <a:ext cx="9707898" cy="4434169"/>
            <a:chOff x="0" y="66675"/>
            <a:chExt cx="12943864" cy="591222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2943864" cy="460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endParaRPr dirty="0"/>
            </a:p>
            <a:p>
              <a:pPr>
                <a:lnSpc>
                  <a:spcPts val="8951"/>
                </a:lnSpc>
              </a:pPr>
              <a:r>
                <a:rPr lang="en-US" sz="8137" dirty="0">
                  <a:solidFill>
                    <a:srgbClr val="2E4052"/>
                  </a:solidFill>
                  <a:latin typeface="Crimson Pro Bold"/>
                </a:rPr>
                <a:t>Working with Notoriously BIG Data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197381"/>
              <a:ext cx="476976" cy="476976"/>
            </a:xfrm>
            <a:prstGeom prst="rect">
              <a:avLst/>
            </a:prstGeom>
            <a:solidFill>
              <a:srgbClr val="FFC85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974689" y="4761043"/>
              <a:ext cx="9604649" cy="1217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r>
                <a:rPr lang="en-US" sz="2653" dirty="0">
                  <a:solidFill>
                    <a:srgbClr val="2E4052"/>
                  </a:solidFill>
                  <a:latin typeface="Clear Sans Bold"/>
                </a:rPr>
                <a:t>The guide to understanding the social factors that may contribute to obesity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6598" y="854044"/>
            <a:ext cx="7235842" cy="70187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79731" y="9132356"/>
            <a:ext cx="12209239" cy="5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3116">
                <a:solidFill>
                  <a:srgbClr val="000000"/>
                </a:solidFill>
                <a:latin typeface="Clear Sans Regular"/>
              </a:rPr>
              <a:t>Presenters: Alexei Flores, Leonard Zhao, Katrina Nguyen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647700"/>
            <a:ext cx="17259300" cy="1670513"/>
            <a:chOff x="-355600" y="-30001"/>
            <a:chExt cx="23012400" cy="2227351"/>
          </a:xfrm>
        </p:grpSpPr>
        <p:sp>
          <p:nvSpPr>
            <p:cNvPr id="5" name="TextBox 5"/>
            <p:cNvSpPr txBox="1"/>
            <p:nvPr/>
          </p:nvSpPr>
          <p:spPr>
            <a:xfrm>
              <a:off x="-355600" y="-30001"/>
              <a:ext cx="23012400" cy="12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% Of Physically Inactive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32863" y="1612389"/>
              <a:ext cx="17075738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23EBF31D-E68A-514D-B6BE-D3CFAA71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818"/>
            <a:ext cx="6364922" cy="42432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C3AABCD-AD20-9342-B521-FD76EAB002FA}"/>
              </a:ext>
            </a:extLst>
          </p:cNvPr>
          <p:cNvSpPr txBox="1"/>
          <p:nvPr/>
        </p:nvSpPr>
        <p:spPr>
          <a:xfrm>
            <a:off x="2328347" y="6056086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D686D57-9CB7-5F4B-AC7C-23C78AF6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79" y="4244472"/>
            <a:ext cx="6658651" cy="44015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0382774-21D3-5643-8129-682C558C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948" y="1658750"/>
            <a:ext cx="6658652" cy="443910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9F45641-05C4-C940-98A9-53246CA62D23}"/>
              </a:ext>
            </a:extLst>
          </p:cNvPr>
          <p:cNvSpPr txBox="1"/>
          <p:nvPr/>
        </p:nvSpPr>
        <p:spPr>
          <a:xfrm>
            <a:off x="7977925" y="3817077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95760C-C63F-024F-8A3D-742BFE6F98D7}"/>
              </a:ext>
            </a:extLst>
          </p:cNvPr>
          <p:cNvSpPr txBox="1"/>
          <p:nvPr/>
        </p:nvSpPr>
        <p:spPr>
          <a:xfrm>
            <a:off x="14627229" y="596465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419100"/>
            <a:ext cx="17259300" cy="1598006"/>
            <a:chOff x="0" y="66675"/>
            <a:chExt cx="23012400" cy="213067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23012400" cy="12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Heatmap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32863" y="1612389"/>
              <a:ext cx="17075738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846A2A-9C57-C745-BDA4-E42CAEDB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7652"/>
            <a:ext cx="14173200" cy="67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623171"/>
            <a:ext cx="12879976" cy="1742072"/>
            <a:chOff x="0" y="0"/>
            <a:chExt cx="17173301" cy="232276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7173301" cy="1582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r>
                <a:rPr lang="en-US" sz="8137">
                  <a:solidFill>
                    <a:srgbClr val="2E4052"/>
                  </a:solidFill>
                  <a:latin typeface="Crimson Pro Bold"/>
                </a:rPr>
                <a:t>Findings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93171" y="1737802"/>
              <a:ext cx="12742990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623171"/>
            <a:ext cx="12879976" cy="1742072"/>
            <a:chOff x="0" y="0"/>
            <a:chExt cx="17173301" cy="2322763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7173301" cy="1582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r>
                <a:rPr lang="en-US" sz="8137">
                  <a:solidFill>
                    <a:srgbClr val="2E4052"/>
                  </a:solidFill>
                  <a:latin typeface="Crimson Pro Bold"/>
                </a:rPr>
                <a:t>Limitations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93171" y="1737802"/>
              <a:ext cx="12742990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2665" y="3447269"/>
            <a:ext cx="6069497" cy="202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2E4052"/>
                </a:solidFill>
                <a:latin typeface="Crimson Pro Bold"/>
              </a:rPr>
              <a:t>Tak</a:t>
            </a:r>
            <a:r>
              <a:rPr lang="en-US" sz="7200" u="none">
                <a:solidFill>
                  <a:srgbClr val="2E4052"/>
                </a:solidFill>
                <a:latin typeface="Crimson Pro Bold"/>
              </a:rPr>
              <a:t>e care </a:t>
            </a:r>
          </a:p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>
                <a:solidFill>
                  <a:srgbClr val="2E4052"/>
                </a:solidFill>
                <a:latin typeface="Crimson Pro Bold"/>
              </a:rPr>
              <a:t>of your body.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79532" y="1572706"/>
            <a:ext cx="7147903" cy="1184910"/>
            <a:chOff x="0" y="0"/>
            <a:chExt cx="9530538" cy="1579880"/>
          </a:xfrm>
        </p:grpSpPr>
        <p:sp>
          <p:nvSpPr>
            <p:cNvPr id="4" name="TextBox 4"/>
            <p:cNvSpPr txBox="1"/>
            <p:nvPr/>
          </p:nvSpPr>
          <p:spPr>
            <a:xfrm>
              <a:off x="1437874" y="-76200"/>
              <a:ext cx="8092663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2E4052"/>
                  </a:solidFill>
                  <a:latin typeface="Clear Sans Regular"/>
                </a:rPr>
                <a:t>Eat well-balanced, healthy meals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437316"/>
              <a:ext cx="705248" cy="705248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8879532" y="4506479"/>
            <a:ext cx="7147903" cy="546735"/>
            <a:chOff x="0" y="0"/>
            <a:chExt cx="9530538" cy="728980"/>
          </a:xfrm>
        </p:grpSpPr>
        <p:sp>
          <p:nvSpPr>
            <p:cNvPr id="8" name="TextBox 8"/>
            <p:cNvSpPr txBox="1"/>
            <p:nvPr/>
          </p:nvSpPr>
          <p:spPr>
            <a:xfrm>
              <a:off x="1437874" y="-76200"/>
              <a:ext cx="809266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2E4052"/>
                  </a:solidFill>
                  <a:latin typeface="Clear Sans Regular"/>
                </a:rPr>
                <a:t>Exercise regularly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11866"/>
              <a:ext cx="705248" cy="705248"/>
              <a:chOff x="6705600" y="1371600"/>
              <a:chExt cx="10972800" cy="1097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8879532" y="7021079"/>
            <a:ext cx="7147903" cy="1184910"/>
            <a:chOff x="0" y="0"/>
            <a:chExt cx="9530538" cy="1579880"/>
          </a:xfrm>
        </p:grpSpPr>
        <p:sp>
          <p:nvSpPr>
            <p:cNvPr id="12" name="TextBox 12"/>
            <p:cNvSpPr txBox="1"/>
            <p:nvPr/>
          </p:nvSpPr>
          <p:spPr>
            <a:xfrm>
              <a:off x="1437874" y="-76200"/>
              <a:ext cx="8092663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2E4052"/>
                  </a:solidFill>
                  <a:latin typeface="Clear Sans Regular"/>
                </a:rPr>
                <a:t>Stress less, m</a:t>
              </a:r>
              <a:r>
                <a:rPr lang="en-US" sz="3599" u="none">
                  <a:solidFill>
                    <a:srgbClr val="2E4052"/>
                  </a:solidFill>
                  <a:latin typeface="Clear Sans Regular"/>
                </a:rPr>
                <a:t>editate, and take deep breaths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437316"/>
              <a:ext cx="705248" cy="705248"/>
              <a:chOff x="6705600" y="1371600"/>
              <a:chExt cx="10972800" cy="1097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FFC857"/>
              </a:solidFill>
            </p:spPr>
          </p:sp>
        </p:grpSp>
      </p:grpSp>
      <p:sp>
        <p:nvSpPr>
          <p:cNvPr id="15" name="AutoShape 15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58" y="8648700"/>
            <a:ext cx="16147142" cy="1596769"/>
          </a:xfrm>
          <a:prstGeom prst="rect">
            <a:avLst/>
          </a:prstGeom>
          <a:solidFill>
            <a:srgbClr val="97D7CE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23171"/>
            <a:ext cx="9707898" cy="1742072"/>
            <a:chOff x="0" y="0"/>
            <a:chExt cx="12943864" cy="232276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2943864" cy="1582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r>
                <a:rPr lang="en-US" sz="8137">
                  <a:solidFill>
                    <a:srgbClr val="2E4052"/>
                  </a:solidFill>
                  <a:latin typeface="Crimson Pro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4689" y="1737802"/>
              <a:ext cx="9604649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03293"/>
            <a:ext cx="15734604" cy="644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8"/>
              </a:lnSpc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The objective is to find if there is correlation between obesity rate and the following social factors: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Median household income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% Exercise opportunities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% Physically inactive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% Access to primary care physicians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High school graduation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4005" dirty="0">
                <a:solidFill>
                  <a:srgbClr val="000000"/>
                </a:solidFill>
                <a:latin typeface="Crimson Pro Bold"/>
              </a:rPr>
              <a:t>% Unemployed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63800" y="7581900"/>
            <a:ext cx="4111511" cy="41115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58" y="8648700"/>
            <a:ext cx="16147142" cy="1596769"/>
          </a:xfrm>
          <a:prstGeom prst="rect">
            <a:avLst/>
          </a:prstGeom>
          <a:solidFill>
            <a:srgbClr val="97D7CE"/>
          </a:solidFill>
        </p:spPr>
      </p:sp>
      <p:sp>
        <p:nvSpPr>
          <p:cNvPr id="6" name="TextBox 6"/>
          <p:cNvSpPr txBox="1"/>
          <p:nvPr/>
        </p:nvSpPr>
        <p:spPr>
          <a:xfrm>
            <a:off x="1031045" y="495300"/>
            <a:ext cx="15734604" cy="809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8"/>
              </a:lnSpc>
            </a:pPr>
            <a:endParaRPr lang="en-US" sz="4005" dirty="0">
              <a:solidFill>
                <a:srgbClr val="000000"/>
              </a:solidFill>
              <a:latin typeface="Crimson Pro Bold"/>
            </a:endParaRP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% Obesity rate – Percentage of adults that report BMI &gt;=30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Median household income – The income of the householder and all other individuals 15 years old and over in the household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% Exercise opportunities – Percentage of the population with access to places for physical activity 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% Physically inactive – Percentage of adults that report no leisure-time physical activity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Primary care physicians rate – Primary care physicians per 100,000 population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High school graduation – graduation rate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% Unemployed – Percentage of population ages 16+ unemployed and looking for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66700"/>
            <a:ext cx="9707898" cy="2098543"/>
            <a:chOff x="0" y="-475295"/>
            <a:chExt cx="12943864" cy="27980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5295"/>
              <a:ext cx="12943864" cy="1582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r>
                <a:rPr lang="en-US" sz="8137" dirty="0">
                  <a:solidFill>
                    <a:srgbClr val="2E4052"/>
                  </a:solidFill>
                  <a:latin typeface="Crimson Pro Bold"/>
                </a:rPr>
                <a:t>Definitions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4689" y="1737802"/>
              <a:ext cx="9604649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63800" y="7581900"/>
            <a:ext cx="4111511" cy="41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7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58" y="8648700"/>
            <a:ext cx="16147142" cy="1596769"/>
          </a:xfrm>
          <a:prstGeom prst="rect">
            <a:avLst/>
          </a:prstGeom>
          <a:solidFill>
            <a:srgbClr val="97D7CE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1384342"/>
            <a:ext cx="15734604" cy="39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8"/>
              </a:lnSpc>
            </a:pPr>
            <a:endParaRPr lang="en-US" sz="4005" dirty="0">
              <a:solidFill>
                <a:srgbClr val="000000"/>
              </a:solidFill>
              <a:latin typeface="Crimson Pro Bold"/>
            </a:endParaRP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US Census for median household income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County Health Rankings for obesity rate and other social factors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Socrata open data source for latitude and longitudes per county </a:t>
            </a:r>
          </a:p>
          <a:p>
            <a:pPr marL="864791" lvl="1" indent="-432395">
              <a:lnSpc>
                <a:spcPts val="6448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rimson Pro Bold"/>
              </a:rPr>
              <a:t>Google maps API to produce heatmap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77776"/>
            <a:ext cx="17106900" cy="2308324"/>
            <a:chOff x="0" y="206140"/>
            <a:chExt cx="12943864" cy="3077766"/>
          </a:xfrm>
        </p:grpSpPr>
        <p:sp>
          <p:nvSpPr>
            <p:cNvPr id="4" name="TextBox 4"/>
            <p:cNvSpPr txBox="1"/>
            <p:nvPr/>
          </p:nvSpPr>
          <p:spPr>
            <a:xfrm>
              <a:off x="0" y="206140"/>
              <a:ext cx="12943864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1"/>
                </a:lnSpc>
              </a:pPr>
              <a:r>
                <a:rPr lang="en-US" sz="8137" dirty="0">
                  <a:solidFill>
                    <a:srgbClr val="2E4052"/>
                  </a:solidFill>
                  <a:latin typeface="Crimson Pro Bold"/>
                </a:rPr>
                <a:t>Data Collection and Sanitation Process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4689" y="1737802"/>
              <a:ext cx="9604649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63800" y="7581900"/>
            <a:ext cx="4111511" cy="41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28638" y="419100"/>
            <a:ext cx="17500851" cy="1598006"/>
            <a:chOff x="0" y="66675"/>
            <a:chExt cx="23334468" cy="213067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23334468" cy="1322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% Unemployed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57115" y="1612389"/>
              <a:ext cx="17314720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B9C574E-661D-5942-87F1-A8F2A3E5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10782"/>
            <a:ext cx="6457805" cy="430520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204E12E-A434-164C-8763-B5C18098C3FF}"/>
              </a:ext>
            </a:extLst>
          </p:cNvPr>
          <p:cNvSpPr txBox="1"/>
          <p:nvPr/>
        </p:nvSpPr>
        <p:spPr>
          <a:xfrm>
            <a:off x="2062162" y="5654814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0E3BA65-73E5-C04A-9DE0-33037F24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72" y="4552717"/>
            <a:ext cx="6184332" cy="412288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FCD744E-0A43-1B47-AF7A-339F0B6B4E32}"/>
              </a:ext>
            </a:extLst>
          </p:cNvPr>
          <p:cNvSpPr txBox="1"/>
          <p:nvPr/>
        </p:nvSpPr>
        <p:spPr>
          <a:xfrm>
            <a:off x="8153479" y="3946393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95F57D4-9335-354C-BCB3-8533DD6A8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686" y="1333500"/>
            <a:ext cx="6457804" cy="430520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7F3666A-8D82-3540-9675-FA7C97022D77}"/>
              </a:ext>
            </a:extLst>
          </p:cNvPr>
          <p:cNvSpPr txBox="1"/>
          <p:nvPr/>
        </p:nvSpPr>
        <p:spPr>
          <a:xfrm>
            <a:off x="14401800" y="5617101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28638" y="720207"/>
            <a:ext cx="17500851" cy="1598006"/>
            <a:chOff x="0" y="66675"/>
            <a:chExt cx="23334468" cy="213067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23334468" cy="130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% High School Graduation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57115" y="1612389"/>
              <a:ext cx="17314720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99BB1B26-BE36-3344-940E-CFE11880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88760"/>
            <a:ext cx="6596610" cy="43977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61E92BD-CFEB-9248-B594-20D3CEAE91FA}"/>
              </a:ext>
            </a:extLst>
          </p:cNvPr>
          <p:cNvSpPr txBox="1"/>
          <p:nvPr/>
        </p:nvSpPr>
        <p:spPr>
          <a:xfrm>
            <a:off x="2297102" y="617220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6D9FEB3-344E-D648-BC75-FCAF1D9C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68" y="4697343"/>
            <a:ext cx="5989332" cy="399288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8038A69-5C24-4645-B668-F03CCF81F175}"/>
              </a:ext>
            </a:extLst>
          </p:cNvPr>
          <p:cNvSpPr txBox="1"/>
          <p:nvPr/>
        </p:nvSpPr>
        <p:spPr>
          <a:xfrm>
            <a:off x="8996362" y="407670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21D49F0-DFFF-2F4A-A5D3-10D2C42DD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150464"/>
            <a:ext cx="6096000" cy="4064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76EA240-D655-5343-809E-C1F6583E7D58}"/>
              </a:ext>
            </a:extLst>
          </p:cNvPr>
          <p:cNvSpPr txBox="1"/>
          <p:nvPr/>
        </p:nvSpPr>
        <p:spPr>
          <a:xfrm>
            <a:off x="14614047" y="6223858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96332"/>
            <a:ext cx="17000789" cy="2645756"/>
            <a:chOff x="0" y="66675"/>
            <a:chExt cx="22667718" cy="352767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22667718" cy="130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% Access to Primary Care Physicians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06908" y="3009389"/>
              <a:ext cx="16819976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80688C3-5408-9B42-9CAE-208795C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4084"/>
            <a:ext cx="6604224" cy="440281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97DBBC4-41A2-7F40-82C7-CF78E347639E}"/>
              </a:ext>
            </a:extLst>
          </p:cNvPr>
          <p:cNvSpPr txBox="1"/>
          <p:nvPr/>
        </p:nvSpPr>
        <p:spPr>
          <a:xfrm>
            <a:off x="2519362" y="552450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2CA9DDE-ADDA-D945-B8D6-255DF792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226033"/>
            <a:ext cx="6604224" cy="440281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D7BA5D3-1D36-DC4D-A567-302F01C2FC3E}"/>
              </a:ext>
            </a:extLst>
          </p:cNvPr>
          <p:cNvSpPr txBox="1"/>
          <p:nvPr/>
        </p:nvSpPr>
        <p:spPr>
          <a:xfrm>
            <a:off x="8709024" y="372932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46976184-1FE1-E045-BE42-FA5179A4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408" y="1392982"/>
            <a:ext cx="6247707" cy="416513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D8B2C2C-9815-6742-B2FA-85FCAEFCFA49}"/>
              </a:ext>
            </a:extLst>
          </p:cNvPr>
          <p:cNvSpPr txBox="1"/>
          <p:nvPr/>
        </p:nvSpPr>
        <p:spPr>
          <a:xfrm>
            <a:off x="14639586" y="5530088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495300"/>
            <a:ext cx="14143289" cy="1822913"/>
            <a:chOff x="-355600" y="-233201"/>
            <a:chExt cx="18857718" cy="2430551"/>
          </a:xfrm>
        </p:grpSpPr>
        <p:sp>
          <p:nvSpPr>
            <p:cNvPr id="5" name="TextBox 5"/>
            <p:cNvSpPr txBox="1"/>
            <p:nvPr/>
          </p:nvSpPr>
          <p:spPr>
            <a:xfrm>
              <a:off x="-355600" y="-233201"/>
              <a:ext cx="18857718" cy="130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Median Income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20010" y="1612389"/>
              <a:ext cx="13992867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ADCB72C-52C2-8E4C-B8D9-CBA589C1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62100"/>
            <a:ext cx="6824250" cy="45495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FC84850-9B82-2E42-902C-80B9E5D7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532923"/>
            <a:ext cx="6173666" cy="41157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6FB58DC-EFC6-1D40-ACDB-E4D16B576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068" y="1714500"/>
            <a:ext cx="6373531" cy="42490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71F5901-EA2A-BF47-9EFF-9D4A8B933C25}"/>
              </a:ext>
            </a:extLst>
          </p:cNvPr>
          <p:cNvSpPr txBox="1"/>
          <p:nvPr/>
        </p:nvSpPr>
        <p:spPr>
          <a:xfrm>
            <a:off x="2561812" y="613410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90E8B7-D734-384D-BE16-AC9195EF0192}"/>
              </a:ext>
            </a:extLst>
          </p:cNvPr>
          <p:cNvSpPr txBox="1"/>
          <p:nvPr/>
        </p:nvSpPr>
        <p:spPr>
          <a:xfrm>
            <a:off x="8806093" y="3984173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87C494-173E-094D-838E-38CA7EEB5270}"/>
              </a:ext>
            </a:extLst>
          </p:cNvPr>
          <p:cNvSpPr txBox="1"/>
          <p:nvPr/>
        </p:nvSpPr>
        <p:spPr>
          <a:xfrm>
            <a:off x="14762927" y="605790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90231"/>
            <a:ext cx="15856996" cy="1596769"/>
          </a:xfrm>
          <a:prstGeom prst="rect">
            <a:avLst/>
          </a:prstGeom>
          <a:solidFill>
            <a:srgbClr val="97D7C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86269" y="7449056"/>
            <a:ext cx="4244355" cy="42443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571500"/>
            <a:ext cx="17259300" cy="1746713"/>
            <a:chOff x="0" y="-131601"/>
            <a:chExt cx="23012400" cy="232895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1601"/>
              <a:ext cx="23012400" cy="12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6000" dirty="0">
                  <a:solidFill>
                    <a:srgbClr val="2E4052"/>
                  </a:solidFill>
                  <a:latin typeface="Crimson Pro Bold"/>
                </a:rPr>
                <a:t>Obesity Rate vs. % Exercise Opportunities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32863" y="1612389"/>
              <a:ext cx="17075738" cy="58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2CA3045-F88E-CF4E-BC04-66AC7A4D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79492"/>
            <a:ext cx="6496212" cy="433080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1794D62-D4B9-C94C-8363-EF5ECAE2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9" y="4178299"/>
            <a:ext cx="6705601" cy="44704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2F5B46E-8A99-B04B-9CBC-6FC07C740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6664" y="1508646"/>
            <a:ext cx="6366531" cy="424435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199E1EE-9197-194B-BD60-48008DDB8E53}"/>
              </a:ext>
            </a:extLst>
          </p:cNvPr>
          <p:cNvSpPr txBox="1"/>
          <p:nvPr/>
        </p:nvSpPr>
        <p:spPr>
          <a:xfrm>
            <a:off x="2365417" y="6233984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California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2A3305-0240-E943-BB75-A573DB079FD8}"/>
              </a:ext>
            </a:extLst>
          </p:cNvPr>
          <p:cNvSpPr txBox="1"/>
          <p:nvPr/>
        </p:nvSpPr>
        <p:spPr>
          <a:xfrm>
            <a:off x="8762641" y="3690953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Texas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9175AE-2472-9542-BA22-7D4D09B374E4}"/>
              </a:ext>
            </a:extLst>
          </p:cNvPr>
          <p:cNvSpPr txBox="1"/>
          <p:nvPr/>
        </p:nvSpPr>
        <p:spPr>
          <a:xfrm>
            <a:off x="15135151" y="5766640"/>
            <a:ext cx="4491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rimson Pro Bold"/>
                <a:cs typeface="Arial" panose="020B0604020202020204" pitchFamily="34" charset="0"/>
              </a:rPr>
              <a:t>Florida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433</Words>
  <Application>Microsoft Macintosh PowerPoint</Application>
  <PresentationFormat>Custom</PresentationFormat>
  <Paragraphs>91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Crimson Pro Bold</vt:lpstr>
      <vt:lpstr>Clear Sans Regular</vt:lpstr>
      <vt:lpstr>Clear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Cream Managing Yourself and COVID-19 Stress Events and Special Interest Presentation</dc:title>
  <cp:lastModifiedBy>Katrina Nguyen</cp:lastModifiedBy>
  <cp:revision>13</cp:revision>
  <dcterms:created xsi:type="dcterms:W3CDTF">2006-08-16T00:00:00Z</dcterms:created>
  <dcterms:modified xsi:type="dcterms:W3CDTF">2020-11-28T01:05:40Z</dcterms:modified>
  <dc:identifier>DAEOTWXwVlM</dc:identifier>
</cp:coreProperties>
</file>